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75" r:id="rId6"/>
    <p:sldId id="278" r:id="rId7"/>
    <p:sldId id="280" r:id="rId8"/>
    <p:sldId id="276" r:id="rId9"/>
    <p:sldId id="281" r:id="rId10"/>
    <p:sldId id="282" r:id="rId11"/>
    <p:sldId id="274" r:id="rId12"/>
    <p:sldId id="261" r:id="rId13"/>
    <p:sldId id="266" r:id="rId14"/>
    <p:sldId id="285" r:id="rId15"/>
    <p:sldId id="288" r:id="rId16"/>
    <p:sldId id="279" r:id="rId17"/>
    <p:sldId id="284" r:id="rId18"/>
    <p:sldId id="286" r:id="rId19"/>
    <p:sldId id="28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103" d="100"/>
          <a:sy n="103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and Eliminate DISTRACTIONS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Pick A Spot Where you can learn consistently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Determine the skills that you need to acquire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deadlines for learning milestones, register for classes, form a study group with like-minded people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Practice, study and discuss content with peers, 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88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Reduce and Eliminate DISTRACTIONS</a:t>
          </a:r>
        </a:p>
      </dsp:txBody>
      <dsp:txXfrm>
        <a:off x="73388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Pick A Spot Where you can learn consistently</a:t>
          </a:r>
        </a:p>
      </dsp:txBody>
      <dsp:txXfrm>
        <a:off x="2188388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Set Goals And Create A Plan</a:t>
          </a:r>
        </a:p>
      </dsp:txBody>
      <dsp:txXfrm>
        <a:off x="4303388" y="2150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the skills that you need to acquire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deadlines for learning milestones, register for classes, form a study group with like-minded people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Practice, study and discuss content with peers, 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5" y="10"/>
            <a:ext cx="10283808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088" y="131492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Dense" panose="02000000000000000000" pitchFamily="50" charset="0"/>
              </a:rPr>
              <a:t>Student INFOSEC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48" y="3346777"/>
            <a:ext cx="6831673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Dense" panose="02000000000000000000" pitchFamily="50" charset="0"/>
              </a:rPr>
              <a:t>SIT@FPU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48" y="-11420"/>
            <a:ext cx="4981924" cy="33257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3174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3F8229B-40A8-40BB-8890-CB95D4BA1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941" y="3543300"/>
            <a:ext cx="4971486" cy="3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B2DB3-1DD7-4249-B865-498BE489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on Certifications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99417-75E6-425C-B948-2AC09A8AB0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Certifications show that you have completed standardized programs designed to test competency in a specific topic valued by industry.</a:t>
            </a:r>
          </a:p>
          <a:p>
            <a:r>
              <a:rPr lang="en-US" dirty="0">
                <a:latin typeface="Dense" panose="02000000000000000000" pitchFamily="50" charset="0"/>
              </a:rPr>
              <a:t>Certification programs are robust and offer learners a chance to complete programs made to help them learn a skill beyond an elementary understanding.</a:t>
            </a:r>
          </a:p>
          <a:p>
            <a:r>
              <a:rPr lang="en-US" dirty="0">
                <a:latin typeface="Dense" panose="02000000000000000000" pitchFamily="50" charset="0"/>
              </a:rPr>
              <a:t>Certifications so not take long to learn and may be the most concise programs a learner can participate in to learn a skill.</a:t>
            </a:r>
          </a:p>
          <a:p>
            <a:r>
              <a:rPr lang="en-US" dirty="0">
                <a:latin typeface="Dense" panose="02000000000000000000" pitchFamily="50" charset="0"/>
              </a:rPr>
              <a:t>Certifications show employers that time spent on job training will be minimal and give them a clear picture of your aptitudes.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152BA-2BD9-4983-86B7-9CECF6A3F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Polk State offers IT certification programs. Each program is worth three college credits and takes up the same amount of study time as a regular three credit class.</a:t>
            </a:r>
          </a:p>
          <a:p>
            <a:r>
              <a:rPr lang="en-US" dirty="0">
                <a:latin typeface="Dense" panose="02000000000000000000" pitchFamily="50" charset="0"/>
              </a:rPr>
              <a:t>Online certification programs are available and allow learners to work ahead or work on their own time.</a:t>
            </a:r>
          </a:p>
          <a:p>
            <a:r>
              <a:rPr lang="en-US" dirty="0">
                <a:latin typeface="Dense" panose="02000000000000000000" pitchFamily="50" charset="0"/>
              </a:rPr>
              <a:t>Santa Fe College in Gainesville has an online IT program with security and networking certifications. A student may apply and complete these programs online, which may be favorable for students that cannot or do not want to drive between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42661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FE0434-0EB3-4F84-B991-411E9C62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cybrary.it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0687B-48F2-4263-A683-CE2F63728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is an online resource containing dozens of prep courses.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Cybrary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contains information on many Infosec topics and has coherent, guided programs for the self learner.</a:t>
            </a:r>
            <a:b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49DBA-1263-4A43-A24B-A34AFD191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102128"/>
            <a:ext cx="4448175" cy="3295993"/>
          </a:xfrm>
        </p:spPr>
      </p:pic>
    </p:spTree>
    <p:extLst>
      <p:ext uri="{BB962C8B-B14F-4D97-AF65-F5344CB8AC3E}">
        <p14:creationId xmlns:p14="http://schemas.microsoft.com/office/powerpoint/2010/main" val="45306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Introductions, </a:t>
            </a:r>
            <a:br>
              <a:rPr lang="en-US" dirty="0">
                <a:latin typeface="Dense" panose="02000000000000000000" pitchFamily="50" charset="0"/>
              </a:rPr>
            </a:br>
            <a:r>
              <a:rPr lang="en-US" dirty="0">
                <a:latin typeface="Dense" panose="02000000000000000000" pitchFamily="50" charset="0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56488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81F9-9C3F-4381-BB22-510AB4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D51-6E28-45F6-AC6F-12827E3B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Name</a:t>
            </a:r>
          </a:p>
          <a:p>
            <a:r>
              <a:rPr lang="en-US" dirty="0">
                <a:latin typeface="Dense" panose="02000000000000000000" pitchFamily="50" charset="0"/>
              </a:rPr>
              <a:t>Major</a:t>
            </a:r>
          </a:p>
          <a:p>
            <a:r>
              <a:rPr lang="en-US" dirty="0">
                <a:latin typeface="Dense" panose="02000000000000000000" pitchFamily="50" charset="0"/>
              </a:rPr>
              <a:t>Concentration (if any)</a:t>
            </a:r>
          </a:p>
          <a:p>
            <a:r>
              <a:rPr lang="en-US" dirty="0">
                <a:latin typeface="Dense" panose="02000000000000000000" pitchFamily="50" charset="0"/>
              </a:rPr>
              <a:t>Personal interests or interests in specific Infosec topics</a:t>
            </a:r>
          </a:p>
        </p:txBody>
      </p:sp>
    </p:spTree>
    <p:extLst>
      <p:ext uri="{BB962C8B-B14F-4D97-AF65-F5344CB8AC3E}">
        <p14:creationId xmlns:p14="http://schemas.microsoft.com/office/powerpoint/2010/main" val="66994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If anyone wants to present their senior projects or speak on a topic, you may talk to the </a:t>
            </a:r>
            <a:r>
              <a:rPr lang="en-US" dirty="0" err="1">
                <a:latin typeface="Dense" panose="02000000000000000000" pitchFamily="50" charset="0"/>
              </a:rPr>
              <a:t>eboard</a:t>
            </a:r>
            <a:r>
              <a:rPr lang="en-US" dirty="0">
                <a:latin typeface="Dense" panose="02000000000000000000" pitchFamily="50" charset="0"/>
              </a:rPr>
              <a:t> about it and we will try to set a date.</a:t>
            </a:r>
          </a:p>
          <a:p>
            <a:r>
              <a:rPr lang="en-US" dirty="0">
                <a:latin typeface="Dense" panose="02000000000000000000" pitchFamily="50" charset="0"/>
              </a:rPr>
              <a:t>If anyone is interested in becoming a team captain or taking up a leadership role in the club, speak with the </a:t>
            </a:r>
            <a:r>
              <a:rPr lang="en-US" dirty="0" err="1">
                <a:latin typeface="Dense" panose="02000000000000000000" pitchFamily="50" charset="0"/>
              </a:rPr>
              <a:t>eboard</a:t>
            </a:r>
            <a:r>
              <a:rPr lang="en-US" dirty="0">
                <a:latin typeface="Dense" panose="02000000000000000000" pitchFamily="50" charset="0"/>
              </a:rPr>
              <a:t>.</a:t>
            </a:r>
          </a:p>
          <a:p>
            <a:endParaRPr lang="en-US" dirty="0"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6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597C-98D8-4006-BA83-4E4F1BD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F3F0-6471-45B8-9290-4710ADE5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29880"/>
            <a:ext cx="9601200" cy="53751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Next &gt;&gt; $SHELL</a:t>
            </a:r>
          </a:p>
          <a:p>
            <a:pPr algn="r"/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floridapoly.slack.com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#</a:t>
            </a:r>
            <a:r>
              <a:rPr lang="en-US" dirty="0" err="1">
                <a:solidFill>
                  <a:schemeClr val="bg2"/>
                </a:solidFill>
              </a:rPr>
              <a:t>cybersec_sit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Club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18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C4ABA0-855A-45CF-B790-4D22071A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Vision of the Student Infosec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11F70-DA78-4488-ADB6-7E9080A3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Create a community of students dedicated to improving themselves and the environment around them, specifically by creating a peer learning environment.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Enable students to learn skills to perform Information Security exercises competitively.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Enable students to excel in the workplace, in their internships, and in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212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528-27A0-4C00-92A2-C0A033CE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Why Infosec (terminology)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D381-B1C2-4C96-976D-A249C1CD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The Information Security world respects and recognizes the terminology “Infosec”.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Dense" panose="02000000000000000000" pitchFamily="50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” has more sex appeal but is not respected.</a:t>
            </a:r>
          </a:p>
          <a:p>
            <a:endParaRPr lang="en-US" dirty="0">
              <a:solidFill>
                <a:schemeClr val="tx1"/>
              </a:solidFill>
              <a:latin typeface="Dense" panose="02000000000000000000" pitchFamily="50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The term “</a:t>
            </a:r>
            <a:r>
              <a:rPr lang="en-US" dirty="0" err="1">
                <a:solidFill>
                  <a:schemeClr val="tx1"/>
                </a:solidFill>
                <a:latin typeface="Dense" panose="02000000000000000000" pitchFamily="50" charset="0"/>
              </a:rPr>
              <a:t>Cybersec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” implies that physical security is not included in this area of study. Information Security requires a consistent and holistic philosophy when designing secure systems in any real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044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Information Security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BUSINESS AND MILITARY NEEDS</a:t>
            </a:r>
          </a:p>
        </p:txBody>
      </p:sp>
    </p:spTree>
    <p:extLst>
      <p:ext uri="{BB962C8B-B14F-4D97-AF65-F5344CB8AC3E}">
        <p14:creationId xmlns:p14="http://schemas.microsoft.com/office/powerpoint/2010/main" val="151660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Defensive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Most </a:t>
            </a:r>
            <a:r>
              <a:rPr lang="en-US" dirty="0" err="1">
                <a:solidFill>
                  <a:schemeClr val="tx1"/>
                </a:solidFill>
                <a:latin typeface="Dense" panose="02000000000000000000" pitchFamily="50" charset="0"/>
              </a:rPr>
              <a:t>infosec</a:t>
            </a:r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 jobs available focus on defensive security.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There is a fear of losing information, having information extracted by unauthorized parties, or getting “hacked”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These involve positions relating to application security, network security, and physical security</a:t>
            </a:r>
          </a:p>
          <a:p>
            <a:r>
              <a:rPr lang="en-US" dirty="0">
                <a:solidFill>
                  <a:schemeClr val="tx1"/>
                </a:solidFill>
                <a:latin typeface="Dense" panose="02000000000000000000" pitchFamily="50" charset="0"/>
              </a:rPr>
              <a:t>Policymaking is a meta job in defensive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35504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B41-6E47-4366-8E06-A78BE555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3933-B139-4376-B467-1E244CF0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Offensive security normally involves some sort of “penetration testing”</a:t>
            </a: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At SIT and SIT events, there will be CTF (Capture the Flag) competitions</a:t>
            </a: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CTFs involve retrieval of some key or piece of information</a:t>
            </a: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Sometimes there is more than one way to access or find the key</a:t>
            </a: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Many CTFs have multiple challenges and offer points for completing challenges</a:t>
            </a:r>
          </a:p>
          <a:p>
            <a:r>
              <a:rPr lang="en-US" dirty="0">
                <a:solidFill>
                  <a:schemeClr val="bg1"/>
                </a:solidFill>
                <a:latin typeface="Dense" panose="02000000000000000000" pitchFamily="50" charset="0"/>
              </a:rPr>
              <a:t>&lt;CTF Story Time&gt;</a:t>
            </a:r>
          </a:p>
        </p:txBody>
      </p:sp>
    </p:spTree>
    <p:extLst>
      <p:ext uri="{BB962C8B-B14F-4D97-AF65-F5344CB8AC3E}">
        <p14:creationId xmlns:p14="http://schemas.microsoft.com/office/powerpoint/2010/main" val="78266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334D-4C4A-4F5D-BAE6-4CB961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Independent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9551-8E86-4ACC-9E1A-361FC321D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ense" panose="02000000000000000000" pitchFamily="50" charset="0"/>
              </a:rPr>
              <a:t>THE IMPORTANCE OF SELF STUDY AND WHERE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196734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effectively self-study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69569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AB1F06-89DB-455B-B4F5-38327B025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548D4-9AE3-4C68-BBFD-81B6C75D949B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0F3219C-66A9-4DC6-86F6-D229B2FBE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643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Bahnschrift SemiLight</vt:lpstr>
      <vt:lpstr>Dense</vt:lpstr>
      <vt:lpstr>Franklin Gothic Book</vt:lpstr>
      <vt:lpstr>Crop</vt:lpstr>
      <vt:lpstr>Student INFOSEC TEAM</vt:lpstr>
      <vt:lpstr>Club Vision</vt:lpstr>
      <vt:lpstr>Vision of the Student Infosec Team</vt:lpstr>
      <vt:lpstr>Why Infosec (terminology)</vt:lpstr>
      <vt:lpstr>Information Security in 2019</vt:lpstr>
      <vt:lpstr>Defensive Security</vt:lpstr>
      <vt:lpstr>Offensive Security</vt:lpstr>
      <vt:lpstr>Independent Learning</vt:lpstr>
      <vt:lpstr>How to effectively self-study</vt:lpstr>
      <vt:lpstr>Make a Plan</vt:lpstr>
      <vt:lpstr>Information on Certifications</vt:lpstr>
      <vt:lpstr>cybrary.it</vt:lpstr>
      <vt:lpstr>Introductions,  Q &amp; A</vt:lpstr>
      <vt:lpstr>Introduce yourself</vt:lpstr>
      <vt:lpstr>Other Information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2019-01-12T15:50:43Z</dcterms:created>
  <dcterms:modified xsi:type="dcterms:W3CDTF">2019-01-12T19:31:16Z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